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3429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6858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720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139709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Cosmic dark ages. Before there were stars.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When scientists tell you they want to build a giant FM radio to listen to cosmic cheese. Its not their bad music taste its their enthusiasm to learn about the first stars and galaxies.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Well matured cosmic swiss-cheese.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FM radio. Tune into to cheesy music at 10? MHz. Underneath that is signal from cosmic cheese. But a radio astronomer wants a bigger telescope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Classic radio telescope. Bigger is better.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Until it does this. </a:t>
            </a:r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Anyway, dishes are so 20th century. A 21st century telescope looks like this…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Modern radio telescope is just a super computer with a peripheral often called a telescope.</a:t>
            </a:r>
          </a:p>
          <a:p>
            <a:pPr lvl="0">
              <a:defRPr sz="1800"/>
            </a:pPr>
            <a:r>
              <a:rPr sz="2200"/>
              <a:t>Dish does complicated mathematical transform on light, which can mimic with a supercomputer. And then you don’t need the dish.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Murchison shire: Population 113; size 41,000km^2 (twice size of Wales)</a:t>
            </a:r>
          </a:p>
          <a:p>
            <a:pPr lvl="0">
              <a:defRPr sz="1800"/>
            </a:pPr>
            <a:r>
              <a:rPr sz="2200"/>
              <a:t>Taken by Natasha.</a:t>
            </a:r>
          </a:p>
          <a:p>
            <a:pPr lvl="0">
              <a:defRPr sz="1800"/>
            </a:pPr>
            <a:r>
              <a:rPr sz="2200"/>
              <a:t>Just a bunch of FM radio antennae.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Take 7000 of those and scatter them over the Australian outback.</a:t>
            </a:r>
          </a:p>
          <a:p>
            <a:pPr lvl="0">
              <a:defRPr sz="1800"/>
            </a:pPr>
            <a:r>
              <a:rPr sz="2200"/>
              <a:t>Spread over 6km radius.</a:t>
            </a:r>
          </a:p>
          <a:p>
            <a:pPr lvl="0">
              <a:defRPr sz="1800"/>
            </a:pPr>
            <a:r>
              <a:rPr sz="2200"/>
              <a:t>Tendancy to see patterns and join the dots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Even in empty spaces, the land has its stories. Outback has song lines.</a:t>
            </a:r>
          </a:p>
          <a:p>
            <a:pPr lvl="0">
              <a:defRPr sz="1800"/>
            </a:pPr>
            <a:r>
              <a:rPr sz="2200"/>
              <a:t>Australian and South African people share the same skies.</a:t>
            </a:r>
          </a:p>
          <a:p>
            <a:pPr lvl="0">
              <a:defRPr sz="1800"/>
            </a:pPr>
            <a:r>
              <a:rPr sz="2200"/>
              <a:t>Two deserts, two peoples, one shared sky.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  <a:lvl2pPr>
              <a:defRPr sz="4200"/>
            </a:lvl2pPr>
            <a:lvl3pPr>
              <a:defRPr sz="4200"/>
            </a:lvl3pPr>
            <a:lvl4pPr>
              <a:defRPr sz="4200"/>
            </a:lvl4pPr>
            <a:lvl5pPr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  <a:defRPr sz="4200"/>
            </a:lvl1pPr>
            <a:lvl2pPr>
              <a:spcBef>
                <a:spcPts val="4800"/>
              </a:spcBef>
              <a:defRPr sz="4200"/>
            </a:lvl2pPr>
            <a:lvl3pPr>
              <a:spcBef>
                <a:spcPts val="4800"/>
              </a:spcBef>
              <a:defRPr sz="4200"/>
            </a:lvl3pPr>
            <a:lvl4pPr>
              <a:spcBef>
                <a:spcPts val="4800"/>
              </a:spcBef>
              <a:defRPr sz="4200"/>
            </a:lvl4pPr>
            <a:lvl5pPr>
              <a:spcBef>
                <a:spcPts val="4800"/>
              </a:spcBef>
              <a:defRPr sz="4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>
            <a:lvl1pPr>
              <a:defRPr sz="8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1435100"/>
            <a:ext cx="10464800" cy="704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transition xmlns:p14="http://schemas.microsoft.com/office/powerpoint/2010/main" spd="med"/>
  <p:txStyles>
    <p:titleStyle>
      <a:lvl1pPr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 sz="64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57692" y="-11106"/>
            <a:ext cx="18036813" cy="9775812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422400" y="-1490335"/>
            <a:ext cx="10464800" cy="3302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FFFFFF"/>
                </a:solidFill>
              </a:rPr>
              <a:t>Cosmic Dawn &amp;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 dirty="0">
                <a:solidFill>
                  <a:srgbClr val="FFFFFF"/>
                </a:solidFill>
              </a:rPr>
              <a:t>The Square Kilometer Array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422400" y="8940800"/>
            <a:ext cx="10464800" cy="1130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Jonathan Pritchard @jr_pritchard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980045" y="95250"/>
            <a:ext cx="5418610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Modern Radio Telescope</a:t>
            </a:r>
          </a:p>
        </p:txBody>
      </p:sp>
      <p:pic>
        <p:nvPicPr>
          <p:cNvPr id="10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02097" y="1026080"/>
            <a:ext cx="13004801" cy="86055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908050" y="8858250"/>
            <a:ext cx="66518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ALMA correlator 17 Petaflops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1024px-MWA_32T_Ti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1122" y="107950"/>
            <a:ext cx="6362701" cy="1346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Murchison Widefield Array, Western Australia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0074539" y="2053287"/>
            <a:ext cx="2882095" cy="694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890 stations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Square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kilometre of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collecting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area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Completion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~2020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200">
              <a:solidFill>
                <a:srgbClr val="FFFFFF"/>
              </a:solidFill>
            </a:endParaRPr>
          </a:p>
        </p:txBody>
      </p:sp>
      <p:grpSp>
        <p:nvGrpSpPr>
          <p:cNvPr id="122" name="Group 122"/>
          <p:cNvGrpSpPr/>
          <p:nvPr/>
        </p:nvGrpSpPr>
        <p:grpSpPr>
          <a:xfrm>
            <a:off x="-996743" y="1049276"/>
            <a:ext cx="10919523" cy="9085028"/>
            <a:chOff x="0" y="0"/>
            <a:chExt cx="10919521" cy="9085026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10919522" cy="90850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121" name="ska_core.pdf"/>
            <p:cNvPicPr/>
            <p:nvPr/>
          </p:nvPicPr>
          <p:blipFill>
            <a:blip r:embed="rId3">
              <a:extLst/>
            </a:blip>
            <a:srcRect l="7788" t="3275" r="9201" b="3233"/>
            <a:stretch>
              <a:fillRect/>
            </a:stretch>
          </p:blipFill>
          <p:spPr>
            <a:xfrm>
              <a:off x="3954" y="301682"/>
              <a:ext cx="10304999" cy="8704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" name="Group 125"/>
          <p:cNvGrpSpPr/>
          <p:nvPr/>
        </p:nvGrpSpPr>
        <p:grpSpPr>
          <a:xfrm>
            <a:off x="-2319564" y="874413"/>
            <a:ext cx="15594967" cy="10511941"/>
            <a:chOff x="0" y="0"/>
            <a:chExt cx="15594965" cy="10511939"/>
          </a:xfrm>
        </p:grpSpPr>
        <p:pic>
          <p:nvPicPr>
            <p:cNvPr id="123" name="Screen Shot 2014-11-10 at 13.51.39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594966" cy="10511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ska_cor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088491" y="1113089"/>
              <a:ext cx="6348810" cy="73969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6" name="Shape 126"/>
          <p:cNvSpPr/>
          <p:nvPr/>
        </p:nvSpPr>
        <p:spPr>
          <a:xfrm>
            <a:off x="8505153" y="5092697"/>
            <a:ext cx="1434143" cy="868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200"/>
              <a:t>6 km</a:t>
            </a:r>
          </a:p>
        </p:txBody>
      </p:sp>
      <p:sp>
        <p:nvSpPr>
          <p:cNvPr id="127" name="Shape 127"/>
          <p:cNvSpPr/>
          <p:nvPr/>
        </p:nvSpPr>
        <p:spPr>
          <a:xfrm flipV="1">
            <a:off x="769874" y="1810749"/>
            <a:ext cx="7310142" cy="1"/>
          </a:xfrm>
          <a:prstGeom prst="line">
            <a:avLst/>
          </a:prstGeom>
          <a:ln w="63500">
            <a:solidFill>
              <a:srgbClr val="00245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Shape 128"/>
          <p:cNvSpPr/>
          <p:nvPr/>
        </p:nvSpPr>
        <p:spPr>
          <a:xfrm flipV="1">
            <a:off x="8369375" y="1963043"/>
            <a:ext cx="1" cy="7480419"/>
          </a:xfrm>
          <a:prstGeom prst="line">
            <a:avLst/>
          </a:prstGeom>
          <a:ln w="63500">
            <a:solidFill>
              <a:srgbClr val="002452"/>
            </a:solidFill>
            <a:miter lim="400000"/>
            <a:headEnd type="triangle"/>
            <a:tailEnd type="triangle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3442696" y="950284"/>
            <a:ext cx="1434143" cy="868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4200"/>
              <a:t>6 km</a:t>
            </a:r>
          </a:p>
        </p:txBody>
      </p:sp>
      <p:sp>
        <p:nvSpPr>
          <p:cNvPr id="130" name="Shape 130"/>
          <p:cNvSpPr/>
          <p:nvPr/>
        </p:nvSpPr>
        <p:spPr>
          <a:xfrm>
            <a:off x="1079016" y="95250"/>
            <a:ext cx="52206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Square Kilometer Array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-Shot-2014-09-30-at-15.45.30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46050" y="0"/>
            <a:ext cx="263017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-146050" y="8977104"/>
            <a:ext cx="1425052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</a:defRPr>
            </a:pPr>
            <a:r>
              <a:rPr lang="en-GB"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rPr lang="en-GB" sz="3000" dirty="0" err="1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skatelescope.org</a:t>
            </a:r>
            <a:r>
              <a:rPr lang="en-GB"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/shared-sky   </a:t>
            </a:r>
            <a:r>
              <a:rPr sz="3000" dirty="0" smtClean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collaborative </a:t>
            </a:r>
            <a:r>
              <a:rPr sz="3000" dirty="0">
                <a:solidFill>
                  <a:srgbClr val="FFFFFF"/>
                </a:solidFill>
                <a:latin typeface="Times Roman"/>
                <a:ea typeface="Times Roman"/>
                <a:cs typeface="Times Roman"/>
                <a:sym typeface="Times Roman"/>
              </a:rPr>
              <a:t>painting from Aboriginal Yamaji Artists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AliensZapGreenBank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1828" y="39232"/>
            <a:ext cx="9161144" cy="96751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123055" y="4508500"/>
            <a:ext cx="74823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Fin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 dirty="0">
                <a:solidFill>
                  <a:srgbClr val="FFFFFF"/>
                </a:solidFill>
              </a:rPr>
              <a:t>First </a:t>
            </a:r>
            <a:r>
              <a:rPr lang="en-GB" sz="6400" smtClean="0">
                <a:solidFill>
                  <a:srgbClr val="FFFFFF"/>
                </a:solidFill>
              </a:rPr>
              <a:t>stars</a:t>
            </a:r>
            <a:endParaRPr sz="6400" dirty="0">
              <a:solidFill>
                <a:srgbClr val="FFFFFF"/>
              </a:solidFill>
            </a:endParaRPr>
          </a:p>
        </p:txBody>
      </p:sp>
      <p:sp>
        <p:nvSpPr>
          <p:cNvPr id="58" name="Shape 58"/>
          <p:cNvSpPr/>
          <p:nvPr/>
        </p:nvSpPr>
        <p:spPr>
          <a:xfrm>
            <a:off x="1231056" y="9034543"/>
            <a:ext cx="4213027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Abel, Alvarez, Khaesler (Stanford)</a:t>
            </a:r>
          </a:p>
        </p:txBody>
      </p:sp>
      <p:pic>
        <p:nvPicPr>
          <p:cNvPr id="2" name="Picture 1" descr="Screen Shot 2014-11-17 at 20.29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23" y="1472564"/>
            <a:ext cx="10617200" cy="6997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2"/>
          <p:cNvGrpSpPr/>
          <p:nvPr/>
        </p:nvGrpSpPr>
        <p:grpSpPr>
          <a:xfrm>
            <a:off x="-546100" y="-596900"/>
            <a:ext cx="13595200" cy="10147301"/>
            <a:chOff x="0" y="0"/>
            <a:chExt cx="13595199" cy="10147300"/>
          </a:xfrm>
        </p:grpSpPr>
        <p:pic>
          <p:nvPicPr>
            <p:cNvPr id="60" name="Screen Shot 2013-06-24 at 15.40.48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595200" cy="1012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" name="Shape 61"/>
            <p:cNvSpPr/>
            <p:nvPr/>
          </p:nvSpPr>
          <p:spPr>
            <a:xfrm>
              <a:off x="4400381" y="8903437"/>
              <a:ext cx="4798296" cy="12438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FFFFF"/>
                  </a:solidFill>
                </a:rPr>
                <a:t>Reionization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url?sa=i&amp;rct=j&amp;q=&amp;esrc=s&amp;source=images&amp;cd=&amp;ved=0CAcQjRw&amp;url=http%3A%2F%2Fwww.thewire.com%2Fnational%2F2014%2F01%2Fphiladelphias-women-cheeses-are-safe-alleged-swiss-cheese-pervert-arrest%2F357112%2F&amp;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12800" y="-50800"/>
            <a:ext cx="13919200" cy="9856856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20290" y="539750"/>
            <a:ext cx="170252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750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million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years</a:t>
            </a:r>
          </a:p>
        </p:txBody>
      </p:sp>
      <p:sp>
        <p:nvSpPr>
          <p:cNvPr id="66" name="Shape 66"/>
          <p:cNvSpPr/>
          <p:nvPr/>
        </p:nvSpPr>
        <p:spPr>
          <a:xfrm>
            <a:off x="10470790" y="6927850"/>
            <a:ext cx="1702520" cy="196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500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million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years</a:t>
            </a:r>
          </a:p>
        </p:txBody>
      </p:sp>
      <p:sp>
        <p:nvSpPr>
          <p:cNvPr id="67" name="Shape 67"/>
          <p:cNvSpPr/>
          <p:nvPr/>
        </p:nvSpPr>
        <p:spPr>
          <a:xfrm>
            <a:off x="8608597" y="26448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354097" y="17939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5166897" y="2974252"/>
            <a:ext cx="662521" cy="630096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569997" y="40926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5420897" y="993800"/>
            <a:ext cx="662521" cy="63009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6242654" y="3279800"/>
            <a:ext cx="519492" cy="49406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6433437" y="2492400"/>
            <a:ext cx="528054" cy="50221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10784456" y="1578000"/>
            <a:ext cx="330601" cy="31442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FF26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5359" y="1067896"/>
            <a:ext cx="5146974" cy="44544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1" name="Group 81"/>
          <p:cNvGrpSpPr/>
          <p:nvPr/>
        </p:nvGrpSpPr>
        <p:grpSpPr>
          <a:xfrm>
            <a:off x="499864" y="1067861"/>
            <a:ext cx="5146974" cy="4454484"/>
            <a:chOff x="0" y="0"/>
            <a:chExt cx="5146972" cy="4454482"/>
          </a:xfrm>
        </p:grpSpPr>
        <p:pic>
          <p:nvPicPr>
            <p:cNvPr id="79" name="pasted-image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46973" cy="4454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asted-image.tif"/>
            <p:cNvPicPr/>
            <p:nvPr/>
          </p:nvPicPr>
          <p:blipFill>
            <a:blip r:embed="rId2">
              <a:extLst/>
            </a:blip>
            <a:srcRect r="48928"/>
            <a:stretch>
              <a:fillRect/>
            </a:stretch>
          </p:blipFill>
          <p:spPr>
            <a:xfrm>
              <a:off x="2505223" y="68"/>
              <a:ext cx="2628623" cy="44544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Shape 82"/>
          <p:cNvSpPr/>
          <p:nvPr/>
        </p:nvSpPr>
        <p:spPr>
          <a:xfrm>
            <a:off x="6001098" y="2660103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0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83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28757" y="6153390"/>
            <a:ext cx="3235723" cy="32325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" name="Group 86"/>
          <p:cNvGrpSpPr/>
          <p:nvPr/>
        </p:nvGrpSpPr>
        <p:grpSpPr>
          <a:xfrm>
            <a:off x="7587719" y="7388122"/>
            <a:ext cx="1270001" cy="1270001"/>
            <a:chOff x="0" y="0"/>
            <a:chExt cx="1270000" cy="1270000"/>
          </a:xfrm>
        </p:grpSpPr>
        <p:sp>
          <p:nvSpPr>
            <p:cNvPr id="84" name="Shape 84"/>
            <p:cNvSpPr/>
            <p:nvPr/>
          </p:nvSpPr>
          <p:spPr>
            <a:xfrm>
              <a:off x="408074" y="0"/>
              <a:ext cx="453852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16200000">
              <a:off x="408074" y="0"/>
              <a:ext cx="453852" cy="127000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00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7" name="Shape 87"/>
          <p:cNvSpPr/>
          <p:nvPr/>
        </p:nvSpPr>
        <p:spPr>
          <a:xfrm>
            <a:off x="5625190" y="184029"/>
            <a:ext cx="13719164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 dirty="0" smtClean="0">
                <a:solidFill>
                  <a:srgbClr val="FFFFFF"/>
                </a:solidFill>
              </a:rPr>
              <a:t>Magnets</a:t>
            </a:r>
            <a:r>
              <a:rPr sz="4200" dirty="0">
                <a:solidFill>
                  <a:srgbClr val="FFFFFF"/>
                </a:solidFill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1555055" y="5585228"/>
            <a:ext cx="29000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Excited hydrogen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57720" y="5599392"/>
            <a:ext cx="2991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Relaxed hydrogen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9009" y="536725"/>
            <a:ext cx="13142818" cy="10158779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183903" y="-16074"/>
            <a:ext cx="1371916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4200"/>
              <a:t>Radio 101.2 FM </a:t>
            </a:r>
            <a:br>
              <a:rPr sz="4200"/>
            </a:br>
            <a:r>
              <a:rPr sz="4200"/>
              <a:t>playing songs from the early hundred millions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270000" y="-266700"/>
            <a:ext cx="10464800" cy="243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Bigger is better!</a:t>
            </a:r>
          </a:p>
        </p:txBody>
      </p:sp>
      <p:grpSp>
        <p:nvGrpSpPr>
          <p:cNvPr id="97" name="Group 97"/>
          <p:cNvGrpSpPr/>
          <p:nvPr/>
        </p:nvGrpSpPr>
        <p:grpSpPr>
          <a:xfrm>
            <a:off x="1597409" y="1752600"/>
            <a:ext cx="9809982" cy="7747001"/>
            <a:chOff x="0" y="0"/>
            <a:chExt cx="9809981" cy="7747000"/>
          </a:xfrm>
        </p:grpSpPr>
        <p:pic>
          <p:nvPicPr>
            <p:cNvPr id="95" name="radioastronomy4a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09982" cy="6679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6" name="Shape 96"/>
            <p:cNvSpPr/>
            <p:nvPr/>
          </p:nvSpPr>
          <p:spPr>
            <a:xfrm>
              <a:off x="1201726" y="6924692"/>
              <a:ext cx="6990712" cy="8223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200">
                  <a:solidFill>
                    <a:srgbClr val="FFFFFF"/>
                  </a:solidFill>
                </a:rPr>
                <a:t>Green Bank 300ft telescope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1270000" y="-266700"/>
            <a:ext cx="10464800" cy="2438400"/>
          </a:xfrm>
          <a:prstGeom prst="rect">
            <a:avLst/>
          </a:prstGeom>
        </p:spPr>
        <p:txBody>
          <a:bodyPr lIns="0" tIns="0" rIns="0" bIns="0"/>
          <a:lstStyle>
            <a:lvl1pPr>
              <a:defRPr sz="6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</a:rPr>
              <a:t>Bad day in West Virginia</a:t>
            </a:r>
          </a:p>
        </p:txBody>
      </p:sp>
      <p:grpSp>
        <p:nvGrpSpPr>
          <p:cNvPr id="104" name="Group 104"/>
          <p:cNvGrpSpPr/>
          <p:nvPr/>
        </p:nvGrpSpPr>
        <p:grpSpPr>
          <a:xfrm>
            <a:off x="1600200" y="1756354"/>
            <a:ext cx="10156215" cy="7626277"/>
            <a:chOff x="0" y="0"/>
            <a:chExt cx="10156214" cy="7626275"/>
          </a:xfrm>
        </p:grpSpPr>
        <p:pic>
          <p:nvPicPr>
            <p:cNvPr id="102" name="radioastronomy4b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804400" cy="6704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3" name="Shape 103"/>
            <p:cNvSpPr/>
            <p:nvPr/>
          </p:nvSpPr>
          <p:spPr>
            <a:xfrm>
              <a:off x="65487" y="6919782"/>
              <a:ext cx="10090728" cy="706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FFFFF"/>
                  </a:solidFill>
                </a:rPr>
                <a:t>collapsed in 15 November 1988 - structural failure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332</Words>
  <Application>Microsoft Macintosh PowerPoint</Application>
  <PresentationFormat>Custom</PresentationFormat>
  <Paragraphs>53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Black</vt:lpstr>
      <vt:lpstr>Cosmic Dawn &amp;  The Square Kilometer Array</vt:lpstr>
      <vt:lpstr>PowerPoint Presentation</vt:lpstr>
      <vt:lpstr>First stars</vt:lpstr>
      <vt:lpstr>PowerPoint Presentation</vt:lpstr>
      <vt:lpstr>PowerPoint Presentation</vt:lpstr>
      <vt:lpstr>PowerPoint Presentation</vt:lpstr>
      <vt:lpstr>PowerPoint Presentation</vt:lpstr>
      <vt:lpstr>Bigger is better!</vt:lpstr>
      <vt:lpstr>Bad day in West Virginia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Cosmic Dawn &amp;  The Square Kilometer Array</dc:title>
  <cp:lastModifiedBy>Jonathan</cp:lastModifiedBy>
  <cp:revision>6</cp:revision>
  <dcterms:modified xsi:type="dcterms:W3CDTF">2014-11-17T21:11:13Z</dcterms:modified>
</cp:coreProperties>
</file>